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043608" y="4725144"/>
            <a:ext cx="7175351" cy="1160806"/>
          </a:xfrm>
        </p:spPr>
        <p:txBody>
          <a:bodyPr/>
          <a:lstStyle/>
          <a:p>
            <a:pPr marL="182880" indent="0">
              <a:buNone/>
            </a:pPr>
            <a:r>
              <a:rPr lang="en-NZ" dirty="0" smtClean="0">
                <a:latin typeface="Papyrus" panose="03070502060502030205" pitchFamily="66" charset="0"/>
              </a:rPr>
              <a:t>Welcome to 2014</a:t>
            </a:r>
            <a:endParaRPr lang="en-NZ" dirty="0">
              <a:latin typeface="Papyrus" panose="03070502060502030205" pitchFamily="66" charset="0"/>
            </a:endParaRPr>
          </a:p>
        </p:txBody>
      </p:sp>
      <p:pic>
        <p:nvPicPr>
          <p:cNvPr id="1026" name="Picture 2" descr="F:\DCIM\100NIKON\DSCN023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683314"/>
            <a:ext cx="5112568" cy="3834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477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3717032"/>
            <a:ext cx="6400800" cy="2232248"/>
          </a:xfrm>
        </p:spPr>
        <p:txBody>
          <a:bodyPr>
            <a:normAutofit fontScale="62500" lnSpcReduction="20000"/>
          </a:bodyPr>
          <a:lstStyle/>
          <a:p>
            <a:pPr marL="45720" indent="0">
              <a:buNone/>
            </a:pPr>
            <a:endParaRPr lang="en-NZ" sz="2800" dirty="0" smtClean="0">
              <a:latin typeface="Papyrus" panose="03070502060502030205" pitchFamily="66" charset="0"/>
            </a:endParaRPr>
          </a:p>
          <a:p>
            <a:pPr marL="45720" indent="0">
              <a:buNone/>
            </a:pPr>
            <a:endParaRPr lang="en-NZ" sz="2800" dirty="0">
              <a:latin typeface="Papyrus" panose="03070502060502030205" pitchFamily="66" charset="0"/>
            </a:endParaRPr>
          </a:p>
          <a:p>
            <a:pPr marL="45720" indent="0" algn="ctr">
              <a:buNone/>
            </a:pPr>
            <a:r>
              <a:rPr lang="en-NZ" sz="2800" dirty="0" smtClean="0">
                <a:latin typeface="Papyrus" panose="03070502060502030205" pitchFamily="66" charset="0"/>
              </a:rPr>
              <a:t>Mrs Freeman 5B</a:t>
            </a:r>
          </a:p>
          <a:p>
            <a:pPr marL="45720" indent="0" algn="ctr">
              <a:buNone/>
            </a:pPr>
            <a:r>
              <a:rPr lang="en-NZ" sz="2800" dirty="0" smtClean="0">
                <a:latin typeface="Papyrus" panose="03070502060502030205" pitchFamily="66" charset="0"/>
              </a:rPr>
              <a:t>Mrs Langford 5E</a:t>
            </a:r>
          </a:p>
          <a:p>
            <a:pPr marL="45720" indent="0" algn="ctr">
              <a:buNone/>
            </a:pPr>
            <a:r>
              <a:rPr lang="en-NZ" sz="2800" smtClean="0">
                <a:latin typeface="Papyrus" panose="03070502060502030205" pitchFamily="66" charset="0"/>
              </a:rPr>
              <a:t>Mrs Price 5E</a:t>
            </a:r>
            <a:endParaRPr lang="en-NZ" sz="2800" dirty="0" smtClean="0">
              <a:latin typeface="Papyrus" panose="03070502060502030205" pitchFamily="66" charset="0"/>
            </a:endParaRPr>
          </a:p>
          <a:p>
            <a:pPr marL="45720" indent="0" algn="ctr">
              <a:buNone/>
            </a:pPr>
            <a:r>
              <a:rPr lang="en-NZ" sz="2800" dirty="0" smtClean="0">
                <a:latin typeface="Papyrus" panose="03070502060502030205" pitchFamily="66" charset="0"/>
              </a:rPr>
              <a:t>Mrs Samuel 5F</a:t>
            </a:r>
          </a:p>
          <a:p>
            <a:pPr marL="45720" indent="0" algn="ctr">
              <a:buNone/>
            </a:pPr>
            <a:r>
              <a:rPr lang="en-NZ" sz="2800" dirty="0" smtClean="0">
                <a:latin typeface="Papyrus" panose="03070502060502030205" pitchFamily="66" charset="0"/>
              </a:rPr>
              <a:t>Mrs Johnston 5D</a:t>
            </a:r>
            <a:endParaRPr lang="en-NZ" sz="2800" dirty="0">
              <a:latin typeface="Papyrus" panose="03070502060502030205" pitchFamily="66" charset="0"/>
            </a:endParaRPr>
          </a:p>
          <a:p>
            <a:endParaRPr lang="en-NZ" dirty="0"/>
          </a:p>
        </p:txBody>
      </p:sp>
      <p:pic>
        <p:nvPicPr>
          <p:cNvPr id="2050" name="Picture 2" descr="F:\DCIM\101NIKON\DSCN02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04664"/>
            <a:ext cx="4824536" cy="3618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446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467544" y="6165304"/>
            <a:ext cx="2520280" cy="72008"/>
          </a:xfrm>
        </p:spPr>
        <p:txBody>
          <a:bodyPr/>
          <a:lstStyle/>
          <a:p>
            <a:pPr marL="0" indent="0" algn="l">
              <a:lnSpc>
                <a:spcPct val="90000"/>
              </a:lnSpc>
              <a:buNone/>
            </a:pPr>
            <a:r>
              <a:rPr lang="en-US" altLang="en-US" sz="2000" dirty="0" smtClean="0">
                <a:latin typeface="Papyrus" panose="03070502060502030205" pitchFamily="66" charset="0"/>
              </a:rPr>
              <a:t/>
            </a:r>
            <a:br>
              <a:rPr lang="en-US" altLang="en-US" sz="2000" dirty="0" smtClean="0">
                <a:latin typeface="Papyrus" panose="03070502060502030205" pitchFamily="66" charset="0"/>
              </a:rPr>
            </a:br>
            <a:r>
              <a:rPr lang="en-US" altLang="en-US" sz="2000" dirty="0" smtClean="0">
                <a:latin typeface="Papyrus" panose="03070502060502030205" pitchFamily="66" charset="0"/>
              </a:rPr>
              <a:t/>
            </a:r>
            <a:br>
              <a:rPr lang="en-US" altLang="en-US" sz="2000" dirty="0" smtClean="0">
                <a:latin typeface="Papyrus" panose="03070502060502030205" pitchFamily="66" charset="0"/>
              </a:rPr>
            </a:br>
            <a:r>
              <a:rPr lang="en-US" altLang="en-US" sz="2000" dirty="0" smtClean="0">
                <a:latin typeface="Papyrus" panose="03070502060502030205" pitchFamily="66" charset="0"/>
              </a:rPr>
              <a:t>		</a:t>
            </a:r>
            <a:endParaRPr lang="en-NZ" sz="2000" dirty="0">
              <a:latin typeface="Papyrus" panose="03070502060502030205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87624" y="692696"/>
            <a:ext cx="4248472" cy="5472608"/>
          </a:xfrm>
        </p:spPr>
        <p:txBody>
          <a:bodyPr>
            <a:normAutofit lnSpcReduction="10000"/>
          </a:bodyPr>
          <a:lstStyle/>
          <a:p>
            <a:pPr marL="45720" indent="0" algn="ctr">
              <a:buNone/>
            </a:pPr>
            <a:r>
              <a:rPr lang="en-NZ" sz="2800" b="1" dirty="0" smtClean="0">
                <a:latin typeface="Papyrus" panose="03070502060502030205" pitchFamily="66" charset="0"/>
              </a:rPr>
              <a:t>Landscape Learning 2013</a:t>
            </a:r>
          </a:p>
          <a:p>
            <a:pPr marL="45720" indent="0">
              <a:buNone/>
            </a:pPr>
            <a:r>
              <a:rPr lang="en-US" altLang="en-US" sz="1600" dirty="0" smtClean="0">
                <a:latin typeface="Papyrus" panose="03070502060502030205" pitchFamily="66" charset="0"/>
              </a:rPr>
              <a:t>Term </a:t>
            </a:r>
            <a:r>
              <a:rPr lang="en-US" altLang="en-US" sz="1600" dirty="0">
                <a:latin typeface="Papyrus" panose="03070502060502030205" pitchFamily="66" charset="0"/>
              </a:rPr>
              <a:t>1	 </a:t>
            </a:r>
            <a:r>
              <a:rPr lang="en-US" altLang="en-US" sz="1600" dirty="0" smtClean="0">
                <a:latin typeface="Papyrus" panose="03070502060502030205" pitchFamily="66" charset="0"/>
              </a:rPr>
              <a:t> Life </a:t>
            </a:r>
            <a:r>
              <a:rPr lang="en-US" altLang="en-US" sz="1600" dirty="0">
                <a:latin typeface="Papyrus" panose="03070502060502030205" pitchFamily="66" charset="0"/>
              </a:rPr>
              <a:t>Education Trust – </a:t>
            </a:r>
            <a:r>
              <a:rPr lang="en-US" altLang="en-US" sz="1600" dirty="0" smtClean="0">
                <a:latin typeface="Papyrus" panose="03070502060502030205" pitchFamily="66" charset="0"/>
              </a:rPr>
              <a:t>		</a:t>
            </a:r>
            <a:r>
              <a:rPr lang="en-US" altLang="en-US" sz="1600" b="1" dirty="0" smtClean="0">
                <a:latin typeface="Papyrus" panose="03070502060502030205" pitchFamily="66" charset="0"/>
              </a:rPr>
              <a:t>I am Unique</a:t>
            </a:r>
            <a:r>
              <a:rPr lang="en-US" altLang="en-US" sz="1600" dirty="0">
                <a:latin typeface="Papyrus" panose="03070502060502030205" pitchFamily="66" charset="0"/>
              </a:rPr>
              <a:t> </a:t>
            </a:r>
            <a:r>
              <a:rPr lang="en-US" altLang="en-US" sz="1600" dirty="0" smtClean="0">
                <a:latin typeface="Papyrus" panose="03070502060502030205" pitchFamily="66" charset="0"/>
              </a:rPr>
              <a:t> (Health</a:t>
            </a:r>
            <a:r>
              <a:rPr lang="en-US" altLang="en-US" sz="1600" dirty="0">
                <a:latin typeface="Papyrus" panose="03070502060502030205" pitchFamily="66" charset="0"/>
              </a:rPr>
              <a:t>) </a:t>
            </a:r>
            <a:br>
              <a:rPr lang="en-US" altLang="en-US" sz="1600" dirty="0">
                <a:latin typeface="Papyrus" panose="03070502060502030205" pitchFamily="66" charset="0"/>
              </a:rPr>
            </a:br>
            <a:r>
              <a:rPr lang="en-US" altLang="en-US" sz="1600" dirty="0">
                <a:latin typeface="Papyrus" panose="03070502060502030205" pitchFamily="66" charset="0"/>
              </a:rPr>
              <a:t>	</a:t>
            </a:r>
            <a:r>
              <a:rPr lang="en-US" altLang="en-US" sz="1600" b="1" dirty="0" smtClean="0">
                <a:latin typeface="Papyrus" panose="03070502060502030205" pitchFamily="66" charset="0"/>
              </a:rPr>
              <a:t>EOTC</a:t>
            </a:r>
            <a:r>
              <a:rPr lang="en-US" altLang="en-US" sz="1600" dirty="0" smtClean="0">
                <a:latin typeface="Papyrus" panose="03070502060502030205" pitchFamily="66" charset="0"/>
              </a:rPr>
              <a:t> </a:t>
            </a:r>
            <a:r>
              <a:rPr lang="en-US" altLang="en-US" sz="1600" dirty="0">
                <a:latin typeface="Papyrus" panose="03070502060502030205" pitchFamily="66" charset="0"/>
              </a:rPr>
              <a:t>– </a:t>
            </a:r>
            <a:r>
              <a:rPr lang="en-US" altLang="en-US" sz="1600" dirty="0" err="1">
                <a:latin typeface="Papyrus" panose="03070502060502030205" pitchFamily="66" charset="0"/>
              </a:rPr>
              <a:t>Manurewa</a:t>
            </a:r>
            <a:r>
              <a:rPr lang="en-US" altLang="en-US" sz="1600" dirty="0">
                <a:latin typeface="Papyrus" panose="03070502060502030205" pitchFamily="66" charset="0"/>
              </a:rPr>
              <a:t>  </a:t>
            </a:r>
            <a:r>
              <a:rPr lang="en-US" altLang="en-US" sz="1600" dirty="0" smtClean="0">
                <a:latin typeface="Papyrus" panose="03070502060502030205" pitchFamily="66" charset="0"/>
              </a:rPr>
              <a:t>Gardens </a:t>
            </a:r>
            <a:r>
              <a:rPr lang="en-US" altLang="en-US" sz="1600" dirty="0">
                <a:latin typeface="Papyrus" panose="03070502060502030205" pitchFamily="66" charset="0"/>
              </a:rPr>
              <a:t>Visit</a:t>
            </a:r>
            <a:br>
              <a:rPr lang="en-US" altLang="en-US" sz="1600" dirty="0">
                <a:latin typeface="Papyrus" panose="03070502060502030205" pitchFamily="66" charset="0"/>
              </a:rPr>
            </a:br>
            <a:r>
              <a:rPr lang="en-US" altLang="en-US" sz="1600" dirty="0">
                <a:latin typeface="Papyrus" panose="03070502060502030205" pitchFamily="66" charset="0"/>
              </a:rPr>
              <a:t>	</a:t>
            </a:r>
            <a:r>
              <a:rPr lang="en-US" altLang="en-US" sz="1600" dirty="0" smtClean="0">
                <a:latin typeface="Papyrus" panose="03070502060502030205" pitchFamily="66" charset="0"/>
              </a:rPr>
              <a:t>Coming </a:t>
            </a:r>
            <a:r>
              <a:rPr lang="en-US" altLang="en-US" sz="1600" dirty="0">
                <a:latin typeface="Papyrus" panose="03070502060502030205" pitchFamily="66" charset="0"/>
              </a:rPr>
              <a:t>to New Zealand  </a:t>
            </a:r>
            <a:r>
              <a:rPr lang="en-US" altLang="en-US" sz="1600" dirty="0" smtClean="0">
                <a:latin typeface="Papyrus" panose="03070502060502030205" pitchFamily="66" charset="0"/>
              </a:rPr>
              <a:t>(</a:t>
            </a:r>
            <a:r>
              <a:rPr lang="en-US" altLang="en-US" sz="1600" dirty="0">
                <a:latin typeface="Papyrus" panose="03070502060502030205" pitchFamily="66" charset="0"/>
              </a:rPr>
              <a:t>Social </a:t>
            </a:r>
            <a:r>
              <a:rPr lang="en-US" altLang="en-US" sz="1600" dirty="0" smtClean="0">
                <a:latin typeface="Papyrus" panose="03070502060502030205" pitchFamily="66" charset="0"/>
              </a:rPr>
              <a:t>	Studies</a:t>
            </a:r>
            <a:r>
              <a:rPr lang="en-US" altLang="en-US" sz="1600" dirty="0">
                <a:latin typeface="Papyrus" panose="03070502060502030205" pitchFamily="66" charset="0"/>
              </a:rPr>
              <a:t>)</a:t>
            </a:r>
            <a:br>
              <a:rPr lang="en-US" altLang="en-US" sz="1600" dirty="0">
                <a:latin typeface="Papyrus" panose="03070502060502030205" pitchFamily="66" charset="0"/>
              </a:rPr>
            </a:br>
            <a:r>
              <a:rPr lang="en-US" altLang="en-US" sz="1600" dirty="0">
                <a:latin typeface="Papyrus" panose="03070502060502030205" pitchFamily="66" charset="0"/>
              </a:rPr>
              <a:t/>
            </a:r>
            <a:br>
              <a:rPr lang="en-US" altLang="en-US" sz="1600" dirty="0">
                <a:latin typeface="Papyrus" panose="03070502060502030205" pitchFamily="66" charset="0"/>
              </a:rPr>
            </a:br>
            <a:r>
              <a:rPr lang="en-US" altLang="en-US" sz="1600" dirty="0">
                <a:latin typeface="Papyrus" panose="03070502060502030205" pitchFamily="66" charset="0"/>
              </a:rPr>
              <a:t>Term 2	</a:t>
            </a:r>
            <a:r>
              <a:rPr lang="en-US" altLang="en-US" sz="1600" b="1" dirty="0" smtClean="0">
                <a:latin typeface="Papyrus" panose="03070502060502030205" pitchFamily="66" charset="0"/>
              </a:rPr>
              <a:t>Space</a:t>
            </a:r>
            <a:r>
              <a:rPr lang="en-US" altLang="en-US" sz="1600" dirty="0" smtClean="0">
                <a:latin typeface="Papyrus" panose="03070502060502030205" pitchFamily="66" charset="0"/>
              </a:rPr>
              <a:t> </a:t>
            </a:r>
            <a:r>
              <a:rPr lang="en-US" altLang="en-US" sz="1600" dirty="0">
                <a:latin typeface="Papyrus" panose="03070502060502030205" pitchFamily="66" charset="0"/>
              </a:rPr>
              <a:t>– Exploration </a:t>
            </a:r>
            <a:r>
              <a:rPr lang="en-US" altLang="en-US" sz="1600" dirty="0" smtClean="0">
                <a:latin typeface="Papyrus" panose="03070502060502030205" pitchFamily="66" charset="0"/>
              </a:rPr>
              <a:t>(</a:t>
            </a:r>
            <a:r>
              <a:rPr lang="en-US" altLang="en-US" sz="1600" dirty="0">
                <a:latin typeface="Papyrus" panose="03070502060502030205" pitchFamily="66" charset="0"/>
              </a:rPr>
              <a:t>Science)</a:t>
            </a:r>
            <a:br>
              <a:rPr lang="en-US" altLang="en-US" sz="1600" dirty="0">
                <a:latin typeface="Papyrus" panose="03070502060502030205" pitchFamily="66" charset="0"/>
              </a:rPr>
            </a:br>
            <a:r>
              <a:rPr lang="en-US" altLang="en-US" sz="1600" dirty="0">
                <a:latin typeface="Papyrus" panose="03070502060502030205" pitchFamily="66" charset="0"/>
              </a:rPr>
              <a:t>	</a:t>
            </a:r>
            <a:r>
              <a:rPr lang="en-US" altLang="en-US" sz="1600" dirty="0" err="1" smtClean="0">
                <a:latin typeface="Papyrus" panose="03070502060502030205" pitchFamily="66" charset="0"/>
              </a:rPr>
              <a:t>Matariki</a:t>
            </a:r>
            <a:endParaRPr lang="en-US" altLang="en-US" sz="1600" dirty="0" smtClean="0">
              <a:latin typeface="Papyrus" panose="03070502060502030205" pitchFamily="66" charset="0"/>
            </a:endParaRPr>
          </a:p>
          <a:p>
            <a:pPr marL="45720" indent="0">
              <a:buNone/>
            </a:pPr>
            <a:r>
              <a:rPr lang="en-US" altLang="en-US" sz="1600" dirty="0">
                <a:latin typeface="Papyrus" panose="03070502060502030205" pitchFamily="66" charset="0"/>
              </a:rPr>
              <a:t>	</a:t>
            </a:r>
            <a:r>
              <a:rPr lang="en-US" altLang="en-US" sz="1600" b="1" dirty="0" smtClean="0">
                <a:latin typeface="Papyrus" panose="03070502060502030205" pitchFamily="66" charset="0"/>
              </a:rPr>
              <a:t>Move and Groove</a:t>
            </a:r>
            <a:r>
              <a:rPr lang="en-US" altLang="en-US" sz="1600" dirty="0">
                <a:latin typeface="Papyrus" panose="03070502060502030205" pitchFamily="66" charset="0"/>
              </a:rPr>
              <a:t/>
            </a:r>
            <a:br>
              <a:rPr lang="en-US" altLang="en-US" sz="1600" dirty="0">
                <a:latin typeface="Papyrus" panose="03070502060502030205" pitchFamily="66" charset="0"/>
              </a:rPr>
            </a:br>
            <a:r>
              <a:rPr lang="en-US" altLang="en-US" sz="1600" dirty="0">
                <a:latin typeface="Papyrus" panose="03070502060502030205" pitchFamily="66" charset="0"/>
              </a:rPr>
              <a:t/>
            </a:r>
            <a:br>
              <a:rPr lang="en-US" altLang="en-US" sz="1600" dirty="0">
                <a:latin typeface="Papyrus" panose="03070502060502030205" pitchFamily="66" charset="0"/>
              </a:rPr>
            </a:br>
            <a:r>
              <a:rPr lang="en-US" altLang="en-US" sz="1600" dirty="0">
                <a:latin typeface="Papyrus" panose="03070502060502030205" pitchFamily="66" charset="0"/>
              </a:rPr>
              <a:t>Term 3 	</a:t>
            </a:r>
            <a:r>
              <a:rPr lang="en-US" altLang="en-US" sz="1600" b="1" dirty="0" smtClean="0">
                <a:latin typeface="Papyrus" panose="03070502060502030205" pitchFamily="66" charset="0"/>
              </a:rPr>
              <a:t>Common </a:t>
            </a:r>
            <a:r>
              <a:rPr lang="en-US" altLang="en-US" sz="1600" b="1" dirty="0">
                <a:latin typeface="Papyrus" panose="03070502060502030205" pitchFamily="66" charset="0"/>
              </a:rPr>
              <a:t>Wealth Games </a:t>
            </a:r>
            <a:endParaRPr lang="en-US" altLang="en-US" sz="1600" b="1" dirty="0" smtClean="0">
              <a:latin typeface="Papyrus" panose="03070502060502030205" pitchFamily="66" charset="0"/>
            </a:endParaRPr>
          </a:p>
          <a:p>
            <a:pPr marL="45720" indent="0">
              <a:buNone/>
            </a:pPr>
            <a:r>
              <a:rPr lang="en-US" altLang="en-US" sz="1600" dirty="0" smtClean="0">
                <a:latin typeface="Papyrus" panose="03070502060502030205" pitchFamily="66" charset="0"/>
              </a:rPr>
              <a:t>	(Health </a:t>
            </a:r>
            <a:r>
              <a:rPr lang="en-US" altLang="en-US" sz="1600" dirty="0">
                <a:latin typeface="Papyrus" panose="03070502060502030205" pitchFamily="66" charset="0"/>
              </a:rPr>
              <a:t>&amp; Social Studies)</a:t>
            </a:r>
            <a:br>
              <a:rPr lang="en-US" altLang="en-US" sz="1600" dirty="0">
                <a:latin typeface="Papyrus" panose="03070502060502030205" pitchFamily="66" charset="0"/>
              </a:rPr>
            </a:br>
            <a:r>
              <a:rPr lang="en-US" altLang="en-US" sz="1600" dirty="0">
                <a:latin typeface="Papyrus" panose="03070502060502030205" pitchFamily="66" charset="0"/>
              </a:rPr>
              <a:t>	</a:t>
            </a:r>
            <a:r>
              <a:rPr lang="en-US" altLang="en-US" sz="1600" b="1" dirty="0" smtClean="0">
                <a:latin typeface="Papyrus" panose="03070502060502030205" pitchFamily="66" charset="0"/>
              </a:rPr>
              <a:t>Dairy </a:t>
            </a:r>
            <a:r>
              <a:rPr lang="en-US" altLang="en-US" sz="1600" b="1" dirty="0">
                <a:latin typeface="Papyrus" panose="03070502060502030205" pitchFamily="66" charset="0"/>
              </a:rPr>
              <a:t>Processing  </a:t>
            </a:r>
            <a:r>
              <a:rPr lang="en-US" altLang="en-US" sz="1600" b="1" dirty="0" smtClean="0">
                <a:latin typeface="Papyrus" panose="03070502060502030205" pitchFamily="66" charset="0"/>
              </a:rPr>
              <a:t>(</a:t>
            </a:r>
            <a:r>
              <a:rPr lang="en-US" altLang="en-US" sz="1600" dirty="0" smtClean="0">
                <a:latin typeface="Papyrus" panose="03070502060502030205" pitchFamily="66" charset="0"/>
              </a:rPr>
              <a:t>Science</a:t>
            </a:r>
            <a:r>
              <a:rPr lang="en-US" altLang="en-US" sz="1600" dirty="0">
                <a:latin typeface="Papyrus" panose="03070502060502030205" pitchFamily="66" charset="0"/>
              </a:rPr>
              <a:t>)</a:t>
            </a:r>
            <a:br>
              <a:rPr lang="en-US" altLang="en-US" sz="1600" dirty="0">
                <a:latin typeface="Papyrus" panose="03070502060502030205" pitchFamily="66" charset="0"/>
              </a:rPr>
            </a:br>
            <a:r>
              <a:rPr lang="en-US" altLang="en-US" sz="1600" dirty="0">
                <a:latin typeface="Papyrus" panose="03070502060502030205" pitchFamily="66" charset="0"/>
              </a:rPr>
              <a:t/>
            </a:r>
            <a:br>
              <a:rPr lang="en-US" altLang="en-US" sz="1600" dirty="0">
                <a:latin typeface="Papyrus" panose="03070502060502030205" pitchFamily="66" charset="0"/>
              </a:rPr>
            </a:br>
            <a:r>
              <a:rPr lang="en-US" altLang="en-US" sz="1600" dirty="0">
                <a:latin typeface="Papyrus" panose="03070502060502030205" pitchFamily="66" charset="0"/>
              </a:rPr>
              <a:t>Term 4	</a:t>
            </a:r>
            <a:r>
              <a:rPr lang="en-US" altLang="en-US" sz="1600" b="1" dirty="0" smtClean="0">
                <a:latin typeface="Papyrus" panose="03070502060502030205" pitchFamily="66" charset="0"/>
              </a:rPr>
              <a:t>Rocky Shore </a:t>
            </a:r>
            <a:r>
              <a:rPr lang="en-US" altLang="en-US" sz="1600" dirty="0" smtClean="0">
                <a:latin typeface="Papyrus" panose="03070502060502030205" pitchFamily="66" charset="0"/>
              </a:rPr>
              <a:t>– Intertidal  Zones</a:t>
            </a:r>
          </a:p>
          <a:p>
            <a:pPr marL="45720" indent="0">
              <a:buNone/>
            </a:pPr>
            <a:r>
              <a:rPr lang="en-US" sz="1600" dirty="0">
                <a:latin typeface="Papyrus" panose="03070502060502030205" pitchFamily="66" charset="0"/>
              </a:rPr>
              <a:t>	</a:t>
            </a:r>
            <a:r>
              <a:rPr lang="en-US" sz="1600" dirty="0" smtClean="0">
                <a:latin typeface="Papyrus" panose="03070502060502030205" pitchFamily="66" charset="0"/>
              </a:rPr>
              <a:t>(Science)</a:t>
            </a:r>
          </a:p>
          <a:p>
            <a:pPr marL="45720" indent="0">
              <a:buNone/>
            </a:pPr>
            <a:r>
              <a:rPr lang="en-US" sz="1600" dirty="0">
                <a:latin typeface="Papyrus" panose="03070502060502030205" pitchFamily="66" charset="0"/>
              </a:rPr>
              <a:t>	</a:t>
            </a:r>
            <a:r>
              <a:rPr lang="en-US" sz="1600" b="1" dirty="0" smtClean="0">
                <a:latin typeface="Papyrus" panose="03070502060502030205" pitchFamily="66" charset="0"/>
              </a:rPr>
              <a:t>Inventions and technology</a:t>
            </a:r>
            <a:endParaRPr lang="en-NZ" sz="1600" b="1" dirty="0" smtClean="0">
              <a:latin typeface="Papyrus" panose="03070502060502030205" pitchFamily="66" charset="0"/>
            </a:endParaRPr>
          </a:p>
          <a:p>
            <a:pPr marL="45720" indent="0" algn="ctr">
              <a:buNone/>
            </a:pPr>
            <a:endParaRPr lang="en-NZ" sz="2800" dirty="0">
              <a:latin typeface="Papyrus" panose="03070502060502030205" pitchFamily="66" charset="0"/>
            </a:endParaRPr>
          </a:p>
        </p:txBody>
      </p:sp>
      <p:pic>
        <p:nvPicPr>
          <p:cNvPr id="3074" name="Picture 2" descr="F:\DCIM\101NIKON\DSCN024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1" t="-15945" r="-2" b="-14632"/>
          <a:stretch/>
        </p:blipFill>
        <p:spPr bwMode="auto">
          <a:xfrm>
            <a:off x="5286896" y="-1"/>
            <a:ext cx="3857104" cy="7215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052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9" y="6237312"/>
            <a:ext cx="1800200" cy="360040"/>
          </a:xfrm>
        </p:spPr>
        <p:txBody>
          <a:bodyPr/>
          <a:lstStyle/>
          <a:p>
            <a:pPr marL="0" indent="0" algn="l">
              <a:buNone/>
            </a:pPr>
            <a:r>
              <a:rPr lang="en-NZ" sz="2000" dirty="0" smtClean="0">
                <a:latin typeface="Papyrus" panose="03070502060502030205" pitchFamily="66" charset="0"/>
              </a:rPr>
              <a:t/>
            </a:r>
            <a:br>
              <a:rPr lang="en-NZ" sz="2000" dirty="0" smtClean="0">
                <a:latin typeface="Papyrus" panose="03070502060502030205" pitchFamily="66" charset="0"/>
              </a:rPr>
            </a:br>
            <a:r>
              <a:rPr lang="en-NZ" sz="2000" dirty="0">
                <a:latin typeface="Papyrus" panose="03070502060502030205" pitchFamily="66" charset="0"/>
              </a:rPr>
              <a:t>	</a:t>
            </a:r>
            <a:r>
              <a:rPr lang="en-NZ" sz="2000" dirty="0" smtClean="0">
                <a:latin typeface="Papyrus" panose="03070502060502030205" pitchFamily="66" charset="0"/>
              </a:rPr>
              <a:t>		</a:t>
            </a:r>
            <a:endParaRPr lang="en-NZ" sz="2000" dirty="0">
              <a:latin typeface="Papyrus" panose="03070502060502030205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5778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NZ" sz="3600" b="1" dirty="0" smtClean="0">
                <a:latin typeface="Papyrus" panose="03070502060502030205" pitchFamily="66" charset="0"/>
              </a:rPr>
              <a:t>Mathematics</a:t>
            </a:r>
          </a:p>
          <a:p>
            <a:pPr marL="45720" indent="0">
              <a:buNone/>
            </a:pPr>
            <a:endParaRPr lang="en-NZ" sz="1600" dirty="0" smtClean="0">
              <a:latin typeface="Papyrus" panose="03070502060502030205" pitchFamily="66" charset="0"/>
            </a:endParaRPr>
          </a:p>
          <a:p>
            <a:pPr marL="45720" indent="0">
              <a:buNone/>
            </a:pPr>
            <a:r>
              <a:rPr lang="en-NZ" sz="1600" dirty="0" smtClean="0">
                <a:latin typeface="Papyrus" panose="03070502060502030205" pitchFamily="66" charset="0"/>
              </a:rPr>
              <a:t>Term </a:t>
            </a:r>
            <a:r>
              <a:rPr lang="en-NZ" sz="1600" dirty="0">
                <a:latin typeface="Papyrus" panose="03070502060502030205" pitchFamily="66" charset="0"/>
              </a:rPr>
              <a:t>1 </a:t>
            </a:r>
            <a:r>
              <a:rPr lang="en-NZ" sz="1600" dirty="0" smtClean="0">
                <a:latin typeface="Papyrus" panose="03070502060502030205" pitchFamily="66" charset="0"/>
              </a:rPr>
              <a:t>	</a:t>
            </a:r>
            <a:r>
              <a:rPr lang="en-NZ" sz="1600" b="1" dirty="0" smtClean="0">
                <a:latin typeface="Papyrus" panose="03070502060502030205" pitchFamily="66" charset="0"/>
              </a:rPr>
              <a:t>Statistics </a:t>
            </a:r>
            <a:r>
              <a:rPr lang="en-NZ" sz="1600" dirty="0" smtClean="0">
                <a:latin typeface="Papyrus" panose="03070502060502030205" pitchFamily="66" charset="0"/>
              </a:rPr>
              <a:t>– </a:t>
            </a:r>
            <a:r>
              <a:rPr lang="en-NZ" sz="1600" dirty="0">
                <a:latin typeface="Papyrus" panose="03070502060502030205" pitchFamily="66" charset="0"/>
              </a:rPr>
              <a:t>Collecting and displaying data</a:t>
            </a:r>
            <a:br>
              <a:rPr lang="en-NZ" sz="1600" dirty="0">
                <a:latin typeface="Papyrus" panose="03070502060502030205" pitchFamily="66" charset="0"/>
              </a:rPr>
            </a:br>
            <a:r>
              <a:rPr lang="en-NZ" sz="1600" dirty="0">
                <a:latin typeface="Papyrus" panose="03070502060502030205" pitchFamily="66" charset="0"/>
              </a:rPr>
              <a:t>	Probability</a:t>
            </a:r>
            <a:br>
              <a:rPr lang="en-NZ" sz="1600" dirty="0">
                <a:latin typeface="Papyrus" panose="03070502060502030205" pitchFamily="66" charset="0"/>
              </a:rPr>
            </a:br>
            <a:r>
              <a:rPr lang="en-NZ" sz="1600" dirty="0">
                <a:latin typeface="Papyrus" panose="03070502060502030205" pitchFamily="66" charset="0"/>
              </a:rPr>
              <a:t>	</a:t>
            </a:r>
            <a:r>
              <a:rPr lang="en-NZ" sz="1600" b="1" dirty="0">
                <a:latin typeface="Papyrus" panose="03070502060502030205" pitchFamily="66" charset="0"/>
              </a:rPr>
              <a:t>Number 	</a:t>
            </a:r>
            <a:r>
              <a:rPr lang="en-NZ" sz="1600" dirty="0">
                <a:latin typeface="Papyrus" panose="03070502060502030205" pitchFamily="66" charset="0"/>
              </a:rPr>
              <a:t>- Addition and Subtraction</a:t>
            </a:r>
            <a:br>
              <a:rPr lang="en-NZ" sz="1600" dirty="0">
                <a:latin typeface="Papyrus" panose="03070502060502030205" pitchFamily="66" charset="0"/>
              </a:rPr>
            </a:br>
            <a:r>
              <a:rPr lang="en-NZ" sz="1600" dirty="0">
                <a:latin typeface="Papyrus" panose="03070502060502030205" pitchFamily="66" charset="0"/>
              </a:rPr>
              <a:t/>
            </a:r>
            <a:br>
              <a:rPr lang="en-NZ" sz="1600" dirty="0">
                <a:latin typeface="Papyrus" panose="03070502060502030205" pitchFamily="66" charset="0"/>
              </a:rPr>
            </a:br>
            <a:r>
              <a:rPr lang="en-NZ" sz="1600" dirty="0">
                <a:latin typeface="Papyrus" panose="03070502060502030205" pitchFamily="66" charset="0"/>
              </a:rPr>
              <a:t>Term 2	</a:t>
            </a:r>
            <a:r>
              <a:rPr lang="en-NZ" sz="1600" b="1" dirty="0">
                <a:latin typeface="Papyrus" panose="03070502060502030205" pitchFamily="66" charset="0"/>
              </a:rPr>
              <a:t>Number </a:t>
            </a:r>
            <a:r>
              <a:rPr lang="en-NZ" sz="1600" dirty="0">
                <a:latin typeface="Papyrus" panose="03070502060502030205" pitchFamily="66" charset="0"/>
              </a:rPr>
              <a:t>	– Continue Addition and Subtraction</a:t>
            </a:r>
            <a:br>
              <a:rPr lang="en-NZ" sz="1600" dirty="0">
                <a:latin typeface="Papyrus" panose="03070502060502030205" pitchFamily="66" charset="0"/>
              </a:rPr>
            </a:br>
            <a:r>
              <a:rPr lang="en-NZ" sz="1600" dirty="0">
                <a:latin typeface="Papyrus" panose="03070502060502030205" pitchFamily="66" charset="0"/>
              </a:rPr>
              <a:t>		</a:t>
            </a:r>
            <a:r>
              <a:rPr lang="en-NZ" sz="1600" dirty="0" smtClean="0">
                <a:latin typeface="Papyrus" panose="03070502060502030205" pitchFamily="66" charset="0"/>
              </a:rPr>
              <a:t> </a:t>
            </a:r>
            <a:r>
              <a:rPr lang="en-NZ" sz="1600" dirty="0">
                <a:latin typeface="Papyrus" panose="03070502060502030205" pitchFamily="66" charset="0"/>
              </a:rPr>
              <a:t>- Multiplication</a:t>
            </a:r>
            <a:br>
              <a:rPr lang="en-NZ" sz="1600" dirty="0">
                <a:latin typeface="Papyrus" panose="03070502060502030205" pitchFamily="66" charset="0"/>
              </a:rPr>
            </a:br>
            <a:r>
              <a:rPr lang="en-NZ" sz="1600" dirty="0">
                <a:latin typeface="Papyrus" panose="03070502060502030205" pitchFamily="66" charset="0"/>
              </a:rPr>
              <a:t>	</a:t>
            </a:r>
            <a:r>
              <a:rPr lang="en-NZ" sz="1600" b="1" dirty="0" smtClean="0">
                <a:latin typeface="Papyrus" panose="03070502060502030205" pitchFamily="66" charset="0"/>
              </a:rPr>
              <a:t>Measurement</a:t>
            </a:r>
            <a:r>
              <a:rPr lang="en-NZ" sz="1600" dirty="0" smtClean="0">
                <a:latin typeface="Papyrus" panose="03070502060502030205" pitchFamily="66" charset="0"/>
              </a:rPr>
              <a:t>- </a:t>
            </a:r>
            <a:r>
              <a:rPr lang="en-NZ" sz="1600" dirty="0">
                <a:latin typeface="Papyrus" panose="03070502060502030205" pitchFamily="66" charset="0"/>
              </a:rPr>
              <a:t>Time</a:t>
            </a:r>
            <a:br>
              <a:rPr lang="en-NZ" sz="1600" dirty="0">
                <a:latin typeface="Papyrus" panose="03070502060502030205" pitchFamily="66" charset="0"/>
              </a:rPr>
            </a:br>
            <a:r>
              <a:rPr lang="en-NZ" sz="1600" dirty="0">
                <a:latin typeface="Papyrus" panose="03070502060502030205" pitchFamily="66" charset="0"/>
              </a:rPr>
              <a:t/>
            </a:r>
            <a:br>
              <a:rPr lang="en-NZ" sz="1600" dirty="0">
                <a:latin typeface="Papyrus" panose="03070502060502030205" pitchFamily="66" charset="0"/>
              </a:rPr>
            </a:br>
            <a:r>
              <a:rPr lang="en-NZ" sz="1600" dirty="0">
                <a:latin typeface="Papyrus" panose="03070502060502030205" pitchFamily="66" charset="0"/>
              </a:rPr>
              <a:t>Term 3	</a:t>
            </a:r>
            <a:r>
              <a:rPr lang="en-NZ" sz="1600" b="1" dirty="0">
                <a:latin typeface="Papyrus" panose="03070502060502030205" pitchFamily="66" charset="0"/>
              </a:rPr>
              <a:t>Number</a:t>
            </a:r>
            <a:r>
              <a:rPr lang="en-NZ" sz="1600" dirty="0">
                <a:latin typeface="Papyrus" panose="03070502060502030205" pitchFamily="66" charset="0"/>
              </a:rPr>
              <a:t>	</a:t>
            </a:r>
            <a:r>
              <a:rPr lang="en-NZ" sz="1600" dirty="0" smtClean="0">
                <a:latin typeface="Papyrus" panose="03070502060502030205" pitchFamily="66" charset="0"/>
              </a:rPr>
              <a:t>- </a:t>
            </a:r>
            <a:r>
              <a:rPr lang="en-NZ" sz="1600" dirty="0">
                <a:latin typeface="Papyrus" panose="03070502060502030205" pitchFamily="66" charset="0"/>
              </a:rPr>
              <a:t>Division</a:t>
            </a:r>
            <a:br>
              <a:rPr lang="en-NZ" sz="1600" dirty="0">
                <a:latin typeface="Papyrus" panose="03070502060502030205" pitchFamily="66" charset="0"/>
              </a:rPr>
            </a:br>
            <a:r>
              <a:rPr lang="en-NZ" sz="1600" dirty="0">
                <a:latin typeface="Papyrus" panose="03070502060502030205" pitchFamily="66" charset="0"/>
              </a:rPr>
              <a:t>	</a:t>
            </a:r>
            <a:r>
              <a:rPr lang="en-NZ" sz="1600" dirty="0" smtClean="0">
                <a:latin typeface="Papyrus" panose="03070502060502030205" pitchFamily="66" charset="0"/>
              </a:rPr>
              <a:t>Number </a:t>
            </a:r>
            <a:r>
              <a:rPr lang="en-NZ" sz="1600" dirty="0">
                <a:latin typeface="Papyrus" panose="03070502060502030205" pitchFamily="66" charset="0"/>
              </a:rPr>
              <a:t>patterns, problem solving</a:t>
            </a:r>
            <a:br>
              <a:rPr lang="en-NZ" sz="1600" dirty="0">
                <a:latin typeface="Papyrus" panose="03070502060502030205" pitchFamily="66" charset="0"/>
              </a:rPr>
            </a:br>
            <a:r>
              <a:rPr lang="en-NZ" sz="1600" dirty="0">
                <a:latin typeface="Papyrus" panose="03070502060502030205" pitchFamily="66" charset="0"/>
              </a:rPr>
              <a:t>	</a:t>
            </a:r>
            <a:r>
              <a:rPr lang="en-NZ" sz="1600" b="1" dirty="0">
                <a:latin typeface="Papyrus" panose="03070502060502030205" pitchFamily="66" charset="0"/>
              </a:rPr>
              <a:t>Algebra	</a:t>
            </a:r>
            <a:r>
              <a:rPr lang="en-NZ" sz="1600" dirty="0">
                <a:latin typeface="Papyrus" panose="03070502060502030205" pitchFamily="66" charset="0"/>
              </a:rPr>
              <a:t>Relations and Equations</a:t>
            </a:r>
            <a:br>
              <a:rPr lang="en-NZ" sz="1600" dirty="0">
                <a:latin typeface="Papyrus" panose="03070502060502030205" pitchFamily="66" charset="0"/>
              </a:rPr>
            </a:br>
            <a:r>
              <a:rPr lang="en-NZ" sz="1600" dirty="0">
                <a:latin typeface="Papyrus" panose="03070502060502030205" pitchFamily="66" charset="0"/>
              </a:rPr>
              <a:t>	</a:t>
            </a:r>
            <a:r>
              <a:rPr lang="en-NZ" sz="1600" b="1" dirty="0" smtClean="0">
                <a:latin typeface="Papyrus" panose="03070502060502030205" pitchFamily="66" charset="0"/>
              </a:rPr>
              <a:t>Measurement</a:t>
            </a:r>
            <a:r>
              <a:rPr lang="en-NZ" sz="1600" dirty="0" smtClean="0">
                <a:latin typeface="Papyrus" panose="03070502060502030205" pitchFamily="66" charset="0"/>
              </a:rPr>
              <a:t>- </a:t>
            </a:r>
            <a:r>
              <a:rPr lang="en-NZ" sz="1600" dirty="0">
                <a:latin typeface="Papyrus" panose="03070502060502030205" pitchFamily="66" charset="0"/>
              </a:rPr>
              <a:t>Mass, length and </a:t>
            </a:r>
            <a:r>
              <a:rPr lang="en-NZ" sz="1600" dirty="0" smtClean="0">
                <a:latin typeface="Papyrus" panose="03070502060502030205" pitchFamily="66" charset="0"/>
              </a:rPr>
              <a:t>volume</a:t>
            </a:r>
            <a:r>
              <a:rPr lang="en-NZ" sz="1600" dirty="0">
                <a:latin typeface="Papyrus" panose="03070502060502030205" pitchFamily="66" charset="0"/>
              </a:rPr>
              <a:t/>
            </a:r>
            <a:br>
              <a:rPr lang="en-NZ" sz="1600" dirty="0">
                <a:latin typeface="Papyrus" panose="03070502060502030205" pitchFamily="66" charset="0"/>
              </a:rPr>
            </a:br>
            <a:r>
              <a:rPr lang="en-NZ" sz="1600" dirty="0">
                <a:latin typeface="Papyrus" panose="03070502060502030205" pitchFamily="66" charset="0"/>
              </a:rPr>
              <a:t/>
            </a:r>
            <a:br>
              <a:rPr lang="en-NZ" sz="1600" dirty="0">
                <a:latin typeface="Papyrus" panose="03070502060502030205" pitchFamily="66" charset="0"/>
              </a:rPr>
            </a:br>
            <a:r>
              <a:rPr lang="en-NZ" sz="1600" dirty="0">
                <a:latin typeface="Papyrus" panose="03070502060502030205" pitchFamily="66" charset="0"/>
              </a:rPr>
              <a:t>Term 4	</a:t>
            </a:r>
            <a:r>
              <a:rPr lang="en-NZ" sz="1600" b="1" dirty="0">
                <a:latin typeface="Papyrus" panose="03070502060502030205" pitchFamily="66" charset="0"/>
              </a:rPr>
              <a:t>Number 	</a:t>
            </a:r>
            <a:r>
              <a:rPr lang="en-NZ" sz="1600" dirty="0">
                <a:latin typeface="Papyrus" panose="03070502060502030205" pitchFamily="66" charset="0"/>
              </a:rPr>
              <a:t>Revision</a:t>
            </a:r>
            <a:br>
              <a:rPr lang="en-NZ" sz="1600" dirty="0">
                <a:latin typeface="Papyrus" panose="03070502060502030205" pitchFamily="66" charset="0"/>
              </a:rPr>
            </a:br>
            <a:r>
              <a:rPr lang="en-NZ" sz="1600" dirty="0">
                <a:latin typeface="Papyrus" panose="03070502060502030205" pitchFamily="66" charset="0"/>
              </a:rPr>
              <a:t>	</a:t>
            </a:r>
            <a:r>
              <a:rPr lang="en-NZ" sz="1600" b="1" dirty="0">
                <a:latin typeface="Papyrus" panose="03070502060502030205" pitchFamily="66" charset="0"/>
              </a:rPr>
              <a:t>Geometry	</a:t>
            </a:r>
            <a:r>
              <a:rPr lang="en-NZ" sz="1600" dirty="0">
                <a:latin typeface="Papyrus" panose="03070502060502030205" pitchFamily="66" charset="0"/>
              </a:rPr>
              <a:t>- Direction, Rotation, Reflection and </a:t>
            </a:r>
            <a:br>
              <a:rPr lang="en-NZ" sz="1600" dirty="0">
                <a:latin typeface="Papyrus" panose="03070502060502030205" pitchFamily="66" charset="0"/>
              </a:rPr>
            </a:br>
            <a:r>
              <a:rPr lang="en-NZ" sz="1600" dirty="0">
                <a:latin typeface="Papyrus" panose="03070502060502030205" pitchFamily="66" charset="0"/>
              </a:rPr>
              <a:t>			Symmetry, 2 &amp; 3 D shapes</a:t>
            </a:r>
            <a:endParaRPr lang="en-NZ" sz="1600" b="1" dirty="0">
              <a:latin typeface="Papyrus" panose="03070502060502030205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895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772816"/>
            <a:ext cx="7550225" cy="4320480"/>
          </a:xfrm>
        </p:spPr>
        <p:txBody>
          <a:bodyPr/>
          <a:lstStyle/>
          <a:p>
            <a:pPr marL="0" indent="0" algn="l">
              <a:buNone/>
            </a:pPr>
            <a:r>
              <a:rPr lang="en-NZ" sz="2000" dirty="0" smtClean="0">
                <a:latin typeface="Papyrus" panose="03070502060502030205" pitchFamily="66" charset="0"/>
              </a:rPr>
              <a:t/>
            </a:r>
            <a:br>
              <a:rPr lang="en-NZ" sz="2000" dirty="0" smtClean="0">
                <a:latin typeface="Papyrus" panose="03070502060502030205" pitchFamily="66" charset="0"/>
              </a:rPr>
            </a:br>
            <a:r>
              <a:rPr lang="en-NZ" sz="2000" dirty="0">
                <a:latin typeface="Papyrus" panose="03070502060502030205" pitchFamily="66" charset="0"/>
              </a:rPr>
              <a:t/>
            </a:r>
            <a:br>
              <a:rPr lang="en-NZ" sz="2000" dirty="0">
                <a:latin typeface="Papyrus" panose="03070502060502030205" pitchFamily="66" charset="0"/>
              </a:rPr>
            </a:br>
            <a:r>
              <a:rPr lang="en-NZ" sz="2000" dirty="0">
                <a:latin typeface="Papyrus" panose="03070502060502030205" pitchFamily="66" charset="0"/>
              </a:rPr>
              <a:t>		</a:t>
            </a:r>
            <a:endParaRPr lang="en-NZ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499992" y="764704"/>
            <a:ext cx="4176464" cy="5400600"/>
          </a:xfrm>
        </p:spPr>
        <p:txBody>
          <a:bodyPr>
            <a:normAutofit lnSpcReduction="10000"/>
          </a:bodyPr>
          <a:lstStyle/>
          <a:p>
            <a:pPr marL="45720" indent="0" algn="ctr">
              <a:buNone/>
            </a:pPr>
            <a:r>
              <a:rPr lang="en-NZ" sz="2000" b="1" dirty="0" smtClean="0">
                <a:latin typeface="Papyrus" panose="03070502060502030205" pitchFamily="66" charset="0"/>
              </a:rPr>
              <a:t>Assessment / </a:t>
            </a:r>
          </a:p>
          <a:p>
            <a:pPr marL="45720" indent="0" algn="ctr">
              <a:buNone/>
            </a:pPr>
            <a:r>
              <a:rPr lang="en-NZ" sz="2000" b="1" dirty="0" smtClean="0">
                <a:latin typeface="Papyrus" panose="03070502060502030205" pitchFamily="66" charset="0"/>
              </a:rPr>
              <a:t>National Standard Testing</a:t>
            </a:r>
          </a:p>
          <a:p>
            <a:pPr marL="45720" indent="0">
              <a:buNone/>
            </a:pPr>
            <a:endParaRPr lang="en-NZ" sz="2100" dirty="0" smtClean="0">
              <a:latin typeface="Papyrus" panose="03070502060502030205" pitchFamily="66" charset="0"/>
            </a:endParaRPr>
          </a:p>
          <a:p>
            <a:pPr marL="45720" indent="0">
              <a:buNone/>
            </a:pPr>
            <a:r>
              <a:rPr lang="en-NZ" sz="1800" dirty="0" smtClean="0">
                <a:latin typeface="Papyrus" panose="03070502060502030205" pitchFamily="66" charset="0"/>
              </a:rPr>
              <a:t>Term </a:t>
            </a:r>
            <a:r>
              <a:rPr lang="en-NZ" sz="1800" dirty="0">
                <a:latin typeface="Papyrus" panose="03070502060502030205" pitchFamily="66" charset="0"/>
              </a:rPr>
              <a:t>1		PAT </a:t>
            </a:r>
            <a:r>
              <a:rPr lang="en-NZ" sz="1800" dirty="0" smtClean="0">
                <a:latin typeface="Papyrus" panose="03070502060502030205" pitchFamily="66" charset="0"/>
              </a:rPr>
              <a:t>	Vocabulary, 		Reading Comprehension, 		Maths</a:t>
            </a:r>
            <a:r>
              <a:rPr lang="en-NZ" sz="1800" dirty="0">
                <a:latin typeface="Papyrus" panose="03070502060502030205" pitchFamily="66" charset="0"/>
              </a:rPr>
              <a:t/>
            </a:r>
            <a:br>
              <a:rPr lang="en-NZ" sz="1800" dirty="0">
                <a:latin typeface="Papyrus" panose="03070502060502030205" pitchFamily="66" charset="0"/>
              </a:rPr>
            </a:br>
            <a:r>
              <a:rPr lang="en-NZ" sz="1800" dirty="0">
                <a:latin typeface="Papyrus" panose="03070502060502030205" pitchFamily="66" charset="0"/>
              </a:rPr>
              <a:t>		Spelling – </a:t>
            </a:r>
            <a:r>
              <a:rPr lang="en-NZ" sz="1800" dirty="0" err="1" smtClean="0">
                <a:latin typeface="Papyrus" panose="03070502060502030205" pitchFamily="66" charset="0"/>
              </a:rPr>
              <a:t>Schonell</a:t>
            </a:r>
            <a:r>
              <a:rPr lang="en-NZ" sz="1800" dirty="0">
                <a:latin typeface="Papyrus" panose="03070502060502030205" pitchFamily="66" charset="0"/>
              </a:rPr>
              <a:t/>
            </a:r>
            <a:br>
              <a:rPr lang="en-NZ" sz="1800" dirty="0">
                <a:latin typeface="Papyrus" panose="03070502060502030205" pitchFamily="66" charset="0"/>
              </a:rPr>
            </a:br>
            <a:r>
              <a:rPr lang="en-NZ" sz="1800" dirty="0">
                <a:latin typeface="Papyrus" panose="03070502060502030205" pitchFamily="66" charset="0"/>
              </a:rPr>
              <a:t>		Writing Samples</a:t>
            </a:r>
            <a:br>
              <a:rPr lang="en-NZ" sz="1800" dirty="0">
                <a:latin typeface="Papyrus" panose="03070502060502030205" pitchFamily="66" charset="0"/>
              </a:rPr>
            </a:br>
            <a:r>
              <a:rPr lang="en-NZ" sz="1800" dirty="0">
                <a:latin typeface="Papyrus" panose="03070502060502030205" pitchFamily="66" charset="0"/>
              </a:rPr>
              <a:t>		Reading Probes</a:t>
            </a:r>
            <a:br>
              <a:rPr lang="en-NZ" sz="1800" dirty="0">
                <a:latin typeface="Papyrus" panose="03070502060502030205" pitchFamily="66" charset="0"/>
              </a:rPr>
            </a:br>
            <a:r>
              <a:rPr lang="en-NZ" sz="1800" dirty="0">
                <a:latin typeface="Papyrus" panose="03070502060502030205" pitchFamily="66" charset="0"/>
              </a:rPr>
              <a:t/>
            </a:r>
            <a:br>
              <a:rPr lang="en-NZ" sz="1800" dirty="0">
                <a:latin typeface="Papyrus" panose="03070502060502030205" pitchFamily="66" charset="0"/>
              </a:rPr>
            </a:br>
            <a:r>
              <a:rPr lang="en-NZ" sz="1800" dirty="0">
                <a:latin typeface="Papyrus" panose="03070502060502030205" pitchFamily="66" charset="0"/>
              </a:rPr>
              <a:t>Term 2		</a:t>
            </a:r>
            <a:r>
              <a:rPr lang="en-NZ" sz="1800" dirty="0" err="1">
                <a:latin typeface="Papyrus" panose="03070502060502030205" pitchFamily="66" charset="0"/>
              </a:rPr>
              <a:t>AsTle</a:t>
            </a:r>
            <a:r>
              <a:rPr lang="en-NZ" sz="1800" dirty="0">
                <a:latin typeface="Papyrus" panose="03070502060502030205" pitchFamily="66" charset="0"/>
              </a:rPr>
              <a:t> </a:t>
            </a:r>
            <a:r>
              <a:rPr lang="en-NZ" sz="1800" dirty="0" smtClean="0">
                <a:latin typeface="Papyrus" panose="03070502060502030205" pitchFamily="66" charset="0"/>
              </a:rPr>
              <a:t>	Reading, Maths, 		Writing</a:t>
            </a:r>
            <a:r>
              <a:rPr lang="en-NZ" sz="1800" dirty="0">
                <a:latin typeface="Papyrus" panose="03070502060502030205" pitchFamily="66" charset="0"/>
              </a:rPr>
              <a:t/>
            </a:r>
            <a:br>
              <a:rPr lang="en-NZ" sz="1800" dirty="0">
                <a:latin typeface="Papyrus" panose="03070502060502030205" pitchFamily="66" charset="0"/>
              </a:rPr>
            </a:br>
            <a:r>
              <a:rPr lang="en-NZ" sz="1800" dirty="0">
                <a:latin typeface="Papyrus" panose="03070502060502030205" pitchFamily="66" charset="0"/>
              </a:rPr>
              <a:t/>
            </a:r>
            <a:br>
              <a:rPr lang="en-NZ" sz="1800" dirty="0">
                <a:latin typeface="Papyrus" panose="03070502060502030205" pitchFamily="66" charset="0"/>
              </a:rPr>
            </a:br>
            <a:r>
              <a:rPr lang="en-NZ" sz="1800" dirty="0">
                <a:latin typeface="Papyrus" panose="03070502060502030205" pitchFamily="66" charset="0"/>
              </a:rPr>
              <a:t>Term 3		Probes</a:t>
            </a:r>
            <a:br>
              <a:rPr lang="en-NZ" sz="1800" dirty="0">
                <a:latin typeface="Papyrus" panose="03070502060502030205" pitchFamily="66" charset="0"/>
              </a:rPr>
            </a:br>
            <a:r>
              <a:rPr lang="en-NZ" sz="1800" dirty="0">
                <a:latin typeface="Papyrus" panose="03070502060502030205" pitchFamily="66" charset="0"/>
              </a:rPr>
              <a:t/>
            </a:r>
            <a:br>
              <a:rPr lang="en-NZ" sz="1800" dirty="0">
                <a:latin typeface="Papyrus" panose="03070502060502030205" pitchFamily="66" charset="0"/>
              </a:rPr>
            </a:br>
            <a:r>
              <a:rPr lang="en-NZ" sz="1800" dirty="0">
                <a:latin typeface="Papyrus" panose="03070502060502030205" pitchFamily="66" charset="0"/>
              </a:rPr>
              <a:t>Term 4 	</a:t>
            </a:r>
            <a:r>
              <a:rPr lang="en-NZ" sz="1800" dirty="0" smtClean="0">
                <a:latin typeface="Papyrus" panose="03070502060502030205" pitchFamily="66" charset="0"/>
              </a:rPr>
              <a:t>	</a:t>
            </a:r>
            <a:r>
              <a:rPr lang="en-NZ" sz="1800" dirty="0" err="1" smtClean="0">
                <a:latin typeface="Papyrus" panose="03070502060502030205" pitchFamily="66" charset="0"/>
              </a:rPr>
              <a:t>AsTtle</a:t>
            </a:r>
            <a:r>
              <a:rPr lang="en-NZ" sz="1800" dirty="0" smtClean="0">
                <a:latin typeface="Papyrus" panose="03070502060502030205" pitchFamily="66" charset="0"/>
              </a:rPr>
              <a:t> 	 Reading, 		Writing, Maths</a:t>
            </a:r>
            <a:r>
              <a:rPr lang="en-NZ" sz="1800" dirty="0">
                <a:latin typeface="Papyrus" panose="03070502060502030205" pitchFamily="66" charset="0"/>
              </a:rPr>
              <a:t/>
            </a:r>
            <a:br>
              <a:rPr lang="en-NZ" sz="1800" dirty="0">
                <a:latin typeface="Papyrus" panose="03070502060502030205" pitchFamily="66" charset="0"/>
              </a:rPr>
            </a:br>
            <a:r>
              <a:rPr lang="en-NZ" sz="1800" dirty="0">
                <a:latin typeface="Papyrus" panose="03070502060502030205" pitchFamily="66" charset="0"/>
              </a:rPr>
              <a:t>		</a:t>
            </a:r>
            <a:r>
              <a:rPr lang="en-NZ" sz="1800" dirty="0" smtClean="0">
                <a:latin typeface="Papyrus" panose="03070502060502030205" pitchFamily="66" charset="0"/>
              </a:rPr>
              <a:t>Spelling - </a:t>
            </a:r>
            <a:r>
              <a:rPr lang="en-NZ" sz="1800" dirty="0" err="1" smtClean="0">
                <a:latin typeface="Papyrus" panose="03070502060502030205" pitchFamily="66" charset="0"/>
              </a:rPr>
              <a:t>Schonell</a:t>
            </a:r>
            <a:endParaRPr lang="en-NZ" sz="1800" b="1" dirty="0">
              <a:latin typeface="Papyrus" panose="03070502060502030205" pitchFamily="66" charset="0"/>
            </a:endParaRPr>
          </a:p>
        </p:txBody>
      </p:sp>
      <p:pic>
        <p:nvPicPr>
          <p:cNvPr id="4098" name="Picture 2" descr="F:\DCIM\101NIKON\DSCN025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8" t="-16243" r="45545" b="23151"/>
          <a:stretch/>
        </p:blipFill>
        <p:spPr bwMode="auto">
          <a:xfrm>
            <a:off x="179512" y="3729"/>
            <a:ext cx="4238499" cy="5517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335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44408" y="6237312"/>
            <a:ext cx="288032" cy="216024"/>
          </a:xfrm>
        </p:spPr>
        <p:txBody>
          <a:bodyPr/>
          <a:lstStyle/>
          <a:p>
            <a:pPr marL="0" indent="0" algn="l">
              <a:buNone/>
            </a:pPr>
            <a:endParaRPr lang="en-NZ" sz="1800" dirty="0">
              <a:latin typeface="Papyrus" panose="03070502060502030205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67544" y="731520"/>
            <a:ext cx="3672408" cy="5649808"/>
          </a:xfrm>
        </p:spPr>
        <p:txBody>
          <a:bodyPr>
            <a:normAutofit fontScale="92500" lnSpcReduction="20000"/>
          </a:bodyPr>
          <a:lstStyle/>
          <a:p>
            <a:pPr marL="45720" indent="0" algn="ctr">
              <a:buNone/>
            </a:pPr>
            <a:r>
              <a:rPr lang="en-NZ" sz="2400" b="1" dirty="0">
                <a:latin typeface="Papyrus" panose="03070502060502030205" pitchFamily="66" charset="0"/>
              </a:rPr>
              <a:t>Assessment / </a:t>
            </a:r>
          </a:p>
          <a:p>
            <a:pPr marL="45720" indent="0" algn="ctr">
              <a:buNone/>
            </a:pPr>
            <a:r>
              <a:rPr lang="en-NZ" sz="2400" b="1" dirty="0" smtClean="0">
                <a:latin typeface="Papyrus" panose="03070502060502030205" pitchFamily="66" charset="0"/>
              </a:rPr>
              <a:t>Testing</a:t>
            </a:r>
          </a:p>
          <a:p>
            <a:pPr marL="45720" indent="0">
              <a:buNone/>
            </a:pPr>
            <a:r>
              <a:rPr lang="en-NZ" sz="1900" dirty="0">
                <a:latin typeface="Papyrus" panose="03070502060502030205" pitchFamily="66" charset="0"/>
              </a:rPr>
              <a:t>Term 1	</a:t>
            </a:r>
            <a:r>
              <a:rPr lang="en-NZ" sz="1900" dirty="0" smtClean="0">
                <a:latin typeface="Papyrus" panose="03070502060502030205" pitchFamily="66" charset="0"/>
              </a:rPr>
              <a:t>Maths </a:t>
            </a:r>
            <a:r>
              <a:rPr lang="en-NZ" sz="1900" dirty="0">
                <a:latin typeface="Papyrus" panose="03070502060502030205" pitchFamily="66" charset="0"/>
              </a:rPr>
              <a:t>Tests</a:t>
            </a:r>
            <a:br>
              <a:rPr lang="en-NZ" sz="1900" dirty="0">
                <a:latin typeface="Papyrus" panose="03070502060502030205" pitchFamily="66" charset="0"/>
              </a:rPr>
            </a:br>
            <a:r>
              <a:rPr lang="en-NZ" sz="1900" dirty="0">
                <a:latin typeface="Papyrus" panose="03070502060502030205" pitchFamily="66" charset="0"/>
              </a:rPr>
              <a:t>	</a:t>
            </a:r>
            <a:r>
              <a:rPr lang="en-NZ" sz="1900" dirty="0" smtClean="0">
                <a:latin typeface="Papyrus" panose="03070502060502030205" pitchFamily="66" charset="0"/>
              </a:rPr>
              <a:t>Number</a:t>
            </a:r>
            <a:r>
              <a:rPr lang="en-NZ" sz="1900" dirty="0">
                <a:latin typeface="Papyrus" panose="03070502060502030205" pitchFamily="66" charset="0"/>
              </a:rPr>
              <a:t/>
            </a:r>
            <a:br>
              <a:rPr lang="en-NZ" sz="1900" dirty="0">
                <a:latin typeface="Papyrus" panose="03070502060502030205" pitchFamily="66" charset="0"/>
              </a:rPr>
            </a:br>
            <a:r>
              <a:rPr lang="en-NZ" sz="1900" dirty="0">
                <a:latin typeface="Papyrus" panose="03070502060502030205" pitchFamily="66" charset="0"/>
              </a:rPr>
              <a:t>		</a:t>
            </a:r>
            <a:r>
              <a:rPr lang="en-NZ" sz="1900" dirty="0" smtClean="0">
                <a:latin typeface="Papyrus" panose="03070502060502030205" pitchFamily="66" charset="0"/>
              </a:rPr>
              <a:t>	Statistics</a:t>
            </a:r>
            <a:r>
              <a:rPr lang="en-NZ" sz="1900" dirty="0">
                <a:latin typeface="Papyrus" panose="03070502060502030205" pitchFamily="66" charset="0"/>
              </a:rPr>
              <a:t/>
            </a:r>
            <a:br>
              <a:rPr lang="en-NZ" sz="1900" dirty="0">
                <a:latin typeface="Papyrus" panose="03070502060502030205" pitchFamily="66" charset="0"/>
              </a:rPr>
            </a:br>
            <a:r>
              <a:rPr lang="en-NZ" sz="1900" dirty="0">
                <a:latin typeface="Papyrus" panose="03070502060502030205" pitchFamily="66" charset="0"/>
              </a:rPr>
              <a:t/>
            </a:r>
            <a:br>
              <a:rPr lang="en-NZ" sz="1900" dirty="0">
                <a:latin typeface="Papyrus" panose="03070502060502030205" pitchFamily="66" charset="0"/>
              </a:rPr>
            </a:br>
            <a:r>
              <a:rPr lang="en-NZ" sz="1900" dirty="0">
                <a:latin typeface="Papyrus" panose="03070502060502030205" pitchFamily="66" charset="0"/>
              </a:rPr>
              <a:t>Term 2	</a:t>
            </a:r>
            <a:r>
              <a:rPr lang="en-NZ" sz="1900" dirty="0" smtClean="0">
                <a:latin typeface="Papyrus" panose="03070502060502030205" pitchFamily="66" charset="0"/>
              </a:rPr>
              <a:t> </a:t>
            </a:r>
            <a:r>
              <a:rPr lang="en-NZ" sz="1900" dirty="0">
                <a:latin typeface="Papyrus" panose="03070502060502030205" pitchFamily="66" charset="0"/>
              </a:rPr>
              <a:t>Maths Tests</a:t>
            </a:r>
            <a:br>
              <a:rPr lang="en-NZ" sz="1900" dirty="0">
                <a:latin typeface="Papyrus" panose="03070502060502030205" pitchFamily="66" charset="0"/>
              </a:rPr>
            </a:br>
            <a:r>
              <a:rPr lang="en-NZ" sz="1900" dirty="0">
                <a:latin typeface="Papyrus" panose="03070502060502030205" pitchFamily="66" charset="0"/>
              </a:rPr>
              <a:t>	</a:t>
            </a:r>
            <a:r>
              <a:rPr lang="en-NZ" sz="1900" dirty="0" smtClean="0">
                <a:latin typeface="Papyrus" panose="03070502060502030205" pitchFamily="66" charset="0"/>
              </a:rPr>
              <a:t>Number</a:t>
            </a:r>
            <a:r>
              <a:rPr lang="en-NZ" sz="1900" dirty="0">
                <a:latin typeface="Papyrus" panose="03070502060502030205" pitchFamily="66" charset="0"/>
              </a:rPr>
              <a:t/>
            </a:r>
            <a:br>
              <a:rPr lang="en-NZ" sz="1900" dirty="0">
                <a:latin typeface="Papyrus" panose="03070502060502030205" pitchFamily="66" charset="0"/>
              </a:rPr>
            </a:br>
            <a:r>
              <a:rPr lang="en-NZ" sz="1900" dirty="0">
                <a:latin typeface="Papyrus" panose="03070502060502030205" pitchFamily="66" charset="0"/>
              </a:rPr>
              <a:t>	</a:t>
            </a:r>
            <a:r>
              <a:rPr lang="en-NZ" sz="1900" dirty="0" smtClean="0">
                <a:latin typeface="Papyrus" panose="03070502060502030205" pitchFamily="66" charset="0"/>
              </a:rPr>
              <a:t>Time </a:t>
            </a:r>
            <a:r>
              <a:rPr lang="en-NZ" sz="1900" dirty="0">
                <a:latin typeface="Papyrus" panose="03070502060502030205" pitchFamily="66" charset="0"/>
              </a:rPr>
              <a:t>/ Measurement</a:t>
            </a:r>
            <a:br>
              <a:rPr lang="en-NZ" sz="1900" dirty="0">
                <a:latin typeface="Papyrus" panose="03070502060502030205" pitchFamily="66" charset="0"/>
              </a:rPr>
            </a:br>
            <a:r>
              <a:rPr lang="en-NZ" sz="1900" dirty="0">
                <a:latin typeface="Papyrus" panose="03070502060502030205" pitchFamily="66" charset="0"/>
              </a:rPr>
              <a:t/>
            </a:r>
            <a:br>
              <a:rPr lang="en-NZ" sz="1900" dirty="0">
                <a:latin typeface="Papyrus" panose="03070502060502030205" pitchFamily="66" charset="0"/>
              </a:rPr>
            </a:br>
            <a:r>
              <a:rPr lang="en-NZ" sz="1900" dirty="0">
                <a:latin typeface="Papyrus" panose="03070502060502030205" pitchFamily="66" charset="0"/>
              </a:rPr>
              <a:t>Term 3	</a:t>
            </a:r>
            <a:r>
              <a:rPr lang="en-NZ" sz="1900" dirty="0" smtClean="0">
                <a:latin typeface="Papyrus" panose="03070502060502030205" pitchFamily="66" charset="0"/>
              </a:rPr>
              <a:t> </a:t>
            </a:r>
            <a:r>
              <a:rPr lang="en-NZ" sz="1900" dirty="0">
                <a:latin typeface="Papyrus" panose="03070502060502030205" pitchFamily="66" charset="0"/>
              </a:rPr>
              <a:t>Maths Tests</a:t>
            </a:r>
            <a:br>
              <a:rPr lang="en-NZ" sz="1900" dirty="0">
                <a:latin typeface="Papyrus" panose="03070502060502030205" pitchFamily="66" charset="0"/>
              </a:rPr>
            </a:br>
            <a:r>
              <a:rPr lang="en-NZ" sz="1900" dirty="0">
                <a:latin typeface="Papyrus" panose="03070502060502030205" pitchFamily="66" charset="0"/>
              </a:rPr>
              <a:t>			Number</a:t>
            </a:r>
            <a:br>
              <a:rPr lang="en-NZ" sz="1900" dirty="0">
                <a:latin typeface="Papyrus" panose="03070502060502030205" pitchFamily="66" charset="0"/>
              </a:rPr>
            </a:br>
            <a:r>
              <a:rPr lang="en-NZ" sz="1900" dirty="0">
                <a:latin typeface="Papyrus" panose="03070502060502030205" pitchFamily="66" charset="0"/>
              </a:rPr>
              <a:t>			Measurement</a:t>
            </a:r>
            <a:br>
              <a:rPr lang="en-NZ" sz="1900" dirty="0">
                <a:latin typeface="Papyrus" panose="03070502060502030205" pitchFamily="66" charset="0"/>
              </a:rPr>
            </a:br>
            <a:r>
              <a:rPr lang="en-NZ" sz="1900" dirty="0">
                <a:latin typeface="Papyrus" panose="03070502060502030205" pitchFamily="66" charset="0"/>
              </a:rPr>
              <a:t/>
            </a:r>
            <a:br>
              <a:rPr lang="en-NZ" sz="1900" dirty="0">
                <a:latin typeface="Papyrus" panose="03070502060502030205" pitchFamily="66" charset="0"/>
              </a:rPr>
            </a:br>
            <a:r>
              <a:rPr lang="en-NZ" sz="1900" dirty="0">
                <a:latin typeface="Papyrus" panose="03070502060502030205" pitchFamily="66" charset="0"/>
              </a:rPr>
              <a:t>Term 4  </a:t>
            </a:r>
            <a:r>
              <a:rPr lang="en-NZ" sz="1900" dirty="0" smtClean="0">
                <a:latin typeface="Papyrus" panose="03070502060502030205" pitchFamily="66" charset="0"/>
              </a:rPr>
              <a:t>Maths </a:t>
            </a:r>
            <a:r>
              <a:rPr lang="en-NZ" sz="1900" dirty="0">
                <a:latin typeface="Papyrus" panose="03070502060502030205" pitchFamily="66" charset="0"/>
              </a:rPr>
              <a:t>Tests</a:t>
            </a:r>
            <a:br>
              <a:rPr lang="en-NZ" sz="1900" dirty="0">
                <a:latin typeface="Papyrus" panose="03070502060502030205" pitchFamily="66" charset="0"/>
              </a:rPr>
            </a:br>
            <a:r>
              <a:rPr lang="en-NZ" sz="1900" dirty="0">
                <a:latin typeface="Papyrus" panose="03070502060502030205" pitchFamily="66" charset="0"/>
              </a:rPr>
              <a:t>			Number</a:t>
            </a:r>
            <a:br>
              <a:rPr lang="en-NZ" sz="1900" dirty="0">
                <a:latin typeface="Papyrus" panose="03070502060502030205" pitchFamily="66" charset="0"/>
              </a:rPr>
            </a:br>
            <a:r>
              <a:rPr lang="en-NZ" sz="1900" dirty="0">
                <a:latin typeface="Papyrus" panose="03070502060502030205" pitchFamily="66" charset="0"/>
              </a:rPr>
              <a:t>			Geometry</a:t>
            </a:r>
            <a:endParaRPr lang="en-NZ" sz="1900" b="1" dirty="0">
              <a:latin typeface="Papyrus" panose="03070502060502030205" pitchFamily="66" charset="0"/>
            </a:endParaRPr>
          </a:p>
        </p:txBody>
      </p:sp>
      <p:pic>
        <p:nvPicPr>
          <p:cNvPr id="5122" name="Picture 2" descr="F:\DCIM\101NIKON\DSCN025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" t="-2182" r="46862" b="2182"/>
          <a:stretch/>
        </p:blipFill>
        <p:spPr bwMode="auto">
          <a:xfrm>
            <a:off x="4289687" y="-171400"/>
            <a:ext cx="4838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461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485772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NZ" sz="3600" b="1" dirty="0" smtClean="0">
                <a:latin typeface="Papyrus" panose="03070502060502030205" pitchFamily="66" charset="0"/>
              </a:rPr>
              <a:t>Homework</a:t>
            </a:r>
          </a:p>
          <a:p>
            <a:pPr marL="45720" indent="0" algn="ctr">
              <a:buNone/>
            </a:pPr>
            <a:r>
              <a:rPr lang="en-NZ" sz="1800" dirty="0" smtClean="0">
                <a:latin typeface="Papyrus" panose="03070502060502030205" pitchFamily="66" charset="0"/>
              </a:rPr>
              <a:t>Requirements handed out Friday and due in on Thursday the following week</a:t>
            </a:r>
          </a:p>
          <a:p>
            <a:pPr marL="45720" indent="0" algn="ctr">
              <a:buNone/>
            </a:pPr>
            <a:endParaRPr lang="en-NZ" sz="1800" dirty="0">
              <a:latin typeface="Papyrus" panose="03070502060502030205" pitchFamily="66" charset="0"/>
            </a:endParaRPr>
          </a:p>
          <a:p>
            <a:pPr marL="45720" indent="0" algn="ctr">
              <a:buNone/>
            </a:pPr>
            <a:r>
              <a:rPr lang="en-NZ" sz="1800" dirty="0" smtClean="0">
                <a:latin typeface="Papyrus" panose="03070502060502030205" pitchFamily="66" charset="0"/>
              </a:rPr>
              <a:t>Homework Sample e.g.</a:t>
            </a:r>
            <a:endParaRPr lang="en-NZ" sz="1800" dirty="0">
              <a:latin typeface="Papyrus" panose="03070502060502030205" pitchFamily="66" charset="0"/>
            </a:endParaRPr>
          </a:p>
          <a:p>
            <a:pPr marL="45720" indent="0" algn="ctr">
              <a:buNone/>
            </a:pPr>
            <a:endParaRPr lang="en-NZ" sz="3600" b="1" dirty="0">
              <a:latin typeface="Papyrus" panose="03070502060502030205" pitchFamily="66" charset="0"/>
            </a:endParaRPr>
          </a:p>
        </p:txBody>
      </p:sp>
      <p:pic>
        <p:nvPicPr>
          <p:cNvPr id="6146" name="Picture 2" descr="F:\DCIM\101NIKON\DSCN024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924944"/>
            <a:ext cx="4668011" cy="350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312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361776"/>
          </a:xfrm>
        </p:spPr>
        <p:txBody>
          <a:bodyPr/>
          <a:lstStyle/>
          <a:p>
            <a:pPr marL="45720" indent="0" algn="ctr">
              <a:buNone/>
            </a:pPr>
            <a:r>
              <a:rPr lang="en-NZ" sz="2800" b="1" dirty="0" smtClean="0">
                <a:latin typeface="Papyrus" panose="03070502060502030205" pitchFamily="66" charset="0"/>
              </a:rPr>
              <a:t>Education Outside the Class</a:t>
            </a:r>
          </a:p>
          <a:p>
            <a:pPr marL="45720" indent="0" algn="ctr">
              <a:buNone/>
            </a:pPr>
            <a:r>
              <a:rPr lang="en-NZ" dirty="0" err="1" smtClean="0">
                <a:latin typeface="Papyrus" panose="03070502060502030205" pitchFamily="66" charset="0"/>
              </a:rPr>
              <a:t>Manurewa</a:t>
            </a:r>
            <a:r>
              <a:rPr lang="en-NZ" dirty="0" smtClean="0">
                <a:latin typeface="Papyrus" panose="03070502060502030205" pitchFamily="66" charset="0"/>
              </a:rPr>
              <a:t> Botanical Gardens</a:t>
            </a:r>
          </a:p>
          <a:p>
            <a:pPr marL="45720" indent="0">
              <a:buNone/>
            </a:pPr>
            <a:endParaRPr lang="en-NZ" dirty="0">
              <a:latin typeface="Papyrus" panose="03070502060502030205" pitchFamily="66" charset="0"/>
            </a:endParaRPr>
          </a:p>
          <a:p>
            <a:pPr marL="45720" indent="0" algn="ctr">
              <a:buNone/>
            </a:pPr>
            <a:r>
              <a:rPr lang="en-NZ" sz="2000" dirty="0" smtClean="0">
                <a:latin typeface="Papyrus" panose="03070502060502030205" pitchFamily="66" charset="0"/>
              </a:rPr>
              <a:t>4th March 5d and 5b Mrs Johnston&amp; Mrs Freeman</a:t>
            </a:r>
          </a:p>
          <a:p>
            <a:pPr marL="45720" indent="0" algn="ctr">
              <a:buNone/>
            </a:pPr>
            <a:r>
              <a:rPr lang="en-NZ" sz="2000" dirty="0" smtClean="0">
                <a:latin typeface="Papyrus" panose="03070502060502030205" pitchFamily="66" charset="0"/>
              </a:rPr>
              <a:t>5</a:t>
            </a:r>
            <a:r>
              <a:rPr lang="en-NZ" sz="2000" baseline="30000" dirty="0" smtClean="0">
                <a:latin typeface="Papyrus" panose="03070502060502030205" pitchFamily="66" charset="0"/>
              </a:rPr>
              <a:t>th</a:t>
            </a:r>
            <a:r>
              <a:rPr lang="en-NZ" sz="2000" dirty="0" smtClean="0">
                <a:latin typeface="Papyrus" panose="03070502060502030205" pitchFamily="66" charset="0"/>
              </a:rPr>
              <a:t> March 5e and 5f Mrs Langford and Mrs Samuel</a:t>
            </a:r>
          </a:p>
          <a:p>
            <a:pPr marL="45720" indent="0" algn="ctr">
              <a:buNone/>
            </a:pPr>
            <a:endParaRPr lang="en-NZ" sz="2000" dirty="0">
              <a:latin typeface="Papyrus" panose="03070502060502030205" pitchFamily="66" charset="0"/>
            </a:endParaRPr>
          </a:p>
          <a:p>
            <a:pPr marL="45720" indent="0" algn="ctr">
              <a:buNone/>
            </a:pPr>
            <a:r>
              <a:rPr lang="en-NZ" sz="2000" dirty="0" smtClean="0">
                <a:latin typeface="Papyrus" panose="03070502060502030205" pitchFamily="66" charset="0"/>
              </a:rPr>
              <a:t>Day will include cooking, tent pitching, orienteering and tramping</a:t>
            </a:r>
          </a:p>
          <a:p>
            <a:pPr marL="45720" indent="0" algn="ctr">
              <a:buNone/>
            </a:pPr>
            <a:r>
              <a:rPr lang="en-NZ" sz="2000" dirty="0" smtClean="0">
                <a:latin typeface="Papyrus" panose="03070502060502030205" pitchFamily="66" charset="0"/>
              </a:rPr>
              <a:t>Please remember sun hats and sun block</a:t>
            </a:r>
          </a:p>
          <a:p>
            <a:pPr marL="45720" indent="0" algn="ctr">
              <a:buNone/>
            </a:pPr>
            <a:r>
              <a:rPr lang="en-NZ" sz="2000" dirty="0" smtClean="0">
                <a:latin typeface="Papyrus" panose="03070502060502030205" pitchFamily="66" charset="0"/>
              </a:rPr>
              <a:t>It will be a great day but we are away from the main buildings</a:t>
            </a:r>
          </a:p>
          <a:p>
            <a:pPr marL="45720" indent="0" algn="ctr">
              <a:buNone/>
            </a:pPr>
            <a:r>
              <a:rPr lang="en-NZ" sz="2000" dirty="0" smtClean="0">
                <a:latin typeface="Papyrus" panose="03070502060502030205" pitchFamily="66" charset="0"/>
              </a:rPr>
              <a:t>Please we will need parent help</a:t>
            </a:r>
            <a:endParaRPr lang="en-NZ" sz="2000" dirty="0"/>
          </a:p>
          <a:p>
            <a:pPr marL="4572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2334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187624" y="3212976"/>
            <a:ext cx="7128792" cy="2721689"/>
          </a:xfrm>
        </p:spPr>
        <p:txBody>
          <a:bodyPr>
            <a:normAutofit/>
          </a:bodyPr>
          <a:lstStyle/>
          <a:p>
            <a:pPr algn="ctr"/>
            <a:r>
              <a:rPr lang="en-NZ" sz="3200" dirty="0" smtClean="0">
                <a:latin typeface="Papyrus" panose="03070502060502030205" pitchFamily="66" charset="0"/>
              </a:rPr>
              <a:t>Please if anyone can help our duty days are </a:t>
            </a:r>
          </a:p>
          <a:p>
            <a:pPr algn="ctr"/>
            <a:r>
              <a:rPr lang="en-NZ" sz="3200" dirty="0" smtClean="0">
                <a:latin typeface="Papyrus" panose="03070502060502030205" pitchFamily="66" charset="0"/>
              </a:rPr>
              <a:t>Monday, Tuesday, Thursday and Friday pm</a:t>
            </a:r>
            <a:endParaRPr lang="en-NZ" sz="3200" dirty="0">
              <a:latin typeface="Papyrus" panose="03070502060502030205" pitchFamily="66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827584" y="1340768"/>
            <a:ext cx="7175351" cy="1793167"/>
          </a:xfrm>
        </p:spPr>
        <p:txBody>
          <a:bodyPr/>
          <a:lstStyle/>
          <a:p>
            <a:pPr marL="182880" indent="0">
              <a:buNone/>
            </a:pPr>
            <a:r>
              <a:rPr lang="en-NZ" dirty="0" smtClean="0"/>
              <a:t>Road Patrol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02232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8699</TotalTime>
  <Words>139</Words>
  <Application>Microsoft Office PowerPoint</Application>
  <PresentationFormat>On-screen Show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Slipstream</vt:lpstr>
      <vt:lpstr>Welcome to 2014</vt:lpstr>
      <vt:lpstr>PowerPoint Presentation</vt:lpstr>
      <vt:lpstr>    </vt:lpstr>
      <vt:lpstr>    </vt:lpstr>
      <vt:lpstr>    </vt:lpstr>
      <vt:lpstr>PowerPoint Presentation</vt:lpstr>
      <vt:lpstr>PowerPoint Presentation</vt:lpstr>
      <vt:lpstr>PowerPoint Presentation</vt:lpstr>
      <vt:lpstr>Road Patrol</vt:lpstr>
    </vt:vector>
  </TitlesOfParts>
  <Company>Ministry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2014</dc:title>
  <dc:creator>Johnston</dc:creator>
  <cp:lastModifiedBy>Eden Freeman</cp:lastModifiedBy>
  <cp:revision>22</cp:revision>
  <dcterms:created xsi:type="dcterms:W3CDTF">2013-12-05T20:58:37Z</dcterms:created>
  <dcterms:modified xsi:type="dcterms:W3CDTF">2014-02-10T22:24:23Z</dcterms:modified>
</cp:coreProperties>
</file>